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95B75A-FC80-45A3-922A-0E5DB9DC5496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787414C-54CD-4655-80EC-A44BFD7C6644}">
      <dgm:prSet custT="1"/>
      <dgm:spPr/>
      <dgm:t>
        <a:bodyPr/>
        <a:lstStyle/>
        <a:p>
          <a:pPr algn="just"/>
          <a:r>
            <a:rPr lang="en-GB" sz="2400" b="1" i="0" dirty="0"/>
            <a:t>To initialize a pointer variable when it hasn't been assigned a proper memory address yet.</a:t>
          </a:r>
          <a:endParaRPr lang="en-US" sz="2400" b="1" dirty="0"/>
        </a:p>
      </dgm:t>
    </dgm:pt>
    <dgm:pt modelId="{306A7288-6F37-4BB1-A146-5F71F784006E}" type="parTrans" cxnId="{5E5B1AC1-B1EF-4FC2-B766-1B296CD255CD}">
      <dgm:prSet/>
      <dgm:spPr/>
      <dgm:t>
        <a:bodyPr/>
        <a:lstStyle/>
        <a:p>
          <a:endParaRPr lang="en-US"/>
        </a:p>
      </dgm:t>
    </dgm:pt>
    <dgm:pt modelId="{EA3441B7-889D-45AE-AF7C-AC69B379821B}" type="sibTrans" cxnId="{5E5B1AC1-B1EF-4FC2-B766-1B296CD255CD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6A189BFC-0C19-4EAA-872C-C2CD7A9FC693}">
      <dgm:prSet custT="1"/>
      <dgm:spPr/>
      <dgm:t>
        <a:bodyPr/>
        <a:lstStyle/>
        <a:p>
          <a:pPr algn="just"/>
          <a:r>
            <a:rPr lang="en-GB" sz="1800" b="1" i="0" dirty="0"/>
            <a:t>Before accessing any pointer variable, check for a null pointer. We can handle errors in pointer-related code this way, for example, only dereference a pointer variable if it is not NULL.</a:t>
          </a:r>
          <a:endParaRPr lang="en-US" sz="1800" b="1" dirty="0"/>
        </a:p>
      </dgm:t>
    </dgm:pt>
    <dgm:pt modelId="{7B74423F-2A2B-4592-A445-2149510DD1D1}" type="parTrans" cxnId="{D3C172C3-4F58-410F-9596-566000F0DFBC}">
      <dgm:prSet/>
      <dgm:spPr/>
      <dgm:t>
        <a:bodyPr/>
        <a:lstStyle/>
        <a:p>
          <a:endParaRPr lang="en-US"/>
        </a:p>
      </dgm:t>
    </dgm:pt>
    <dgm:pt modelId="{63F29EFD-89EA-4FD8-BE9C-04A61D798AEE}" type="sibTrans" cxnId="{D3C172C3-4F58-410F-9596-566000F0DFBC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B0B7C6E7-F3AA-45A8-A0DD-92A8720F2991}">
      <dgm:prSet/>
      <dgm:spPr/>
      <dgm:t>
        <a:bodyPr/>
        <a:lstStyle/>
        <a:p>
          <a:r>
            <a:rPr lang="en-GB" b="1" i="0" dirty="0"/>
            <a:t>When we don't want to pass a valid memory address to a function argument, we can pass a null pointe</a:t>
          </a:r>
          <a:endParaRPr lang="en-US" b="1" dirty="0"/>
        </a:p>
      </dgm:t>
    </dgm:pt>
    <dgm:pt modelId="{1E436098-C9D2-4310-8497-A4126D7E1AD3}" type="parTrans" cxnId="{6B74AFC2-BBCD-4582-A1E7-0A75FAADCD66}">
      <dgm:prSet/>
      <dgm:spPr/>
      <dgm:t>
        <a:bodyPr/>
        <a:lstStyle/>
        <a:p>
          <a:endParaRPr lang="en-US"/>
        </a:p>
      </dgm:t>
    </dgm:pt>
    <dgm:pt modelId="{08EDCF80-AB93-4F7F-ADAE-820A2EB00C41}" type="sibTrans" cxnId="{6B74AFC2-BBCD-4582-A1E7-0A75FAADCD66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D7A853B3-885D-48DC-B525-15F5516ECA85}" type="pres">
      <dgm:prSet presAssocID="{8D95B75A-FC80-45A3-922A-0E5DB9DC5496}" presName="Name0" presStyleCnt="0">
        <dgm:presLayoutVars>
          <dgm:animLvl val="lvl"/>
          <dgm:resizeHandles val="exact"/>
        </dgm:presLayoutVars>
      </dgm:prSet>
      <dgm:spPr/>
    </dgm:pt>
    <dgm:pt modelId="{9766F07C-EB06-451E-9AC6-B1A40AC33F67}" type="pres">
      <dgm:prSet presAssocID="{2787414C-54CD-4655-80EC-A44BFD7C6644}" presName="compositeNode" presStyleCnt="0">
        <dgm:presLayoutVars>
          <dgm:bulletEnabled val="1"/>
        </dgm:presLayoutVars>
      </dgm:prSet>
      <dgm:spPr/>
    </dgm:pt>
    <dgm:pt modelId="{ADE41A5B-1EE1-4617-A593-FEA8C2660AC7}" type="pres">
      <dgm:prSet presAssocID="{2787414C-54CD-4655-80EC-A44BFD7C6644}" presName="bgRect" presStyleLbl="bgAccFollowNode1" presStyleIdx="0" presStyleCnt="3"/>
      <dgm:spPr/>
    </dgm:pt>
    <dgm:pt modelId="{7F6B42CB-119B-4CFE-A5B3-12AB23C6B2FE}" type="pres">
      <dgm:prSet presAssocID="{EA3441B7-889D-45AE-AF7C-AC69B379821B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EB11065B-131A-4358-911D-C563818D16D9}" type="pres">
      <dgm:prSet presAssocID="{2787414C-54CD-4655-80EC-A44BFD7C6644}" presName="bottomLine" presStyleLbl="alignNode1" presStyleIdx="1" presStyleCnt="6">
        <dgm:presLayoutVars/>
      </dgm:prSet>
      <dgm:spPr/>
    </dgm:pt>
    <dgm:pt modelId="{6B1921DA-7F4F-49B1-9C2A-0890D6B22308}" type="pres">
      <dgm:prSet presAssocID="{2787414C-54CD-4655-80EC-A44BFD7C6644}" presName="nodeText" presStyleLbl="bgAccFollowNode1" presStyleIdx="0" presStyleCnt="3">
        <dgm:presLayoutVars>
          <dgm:bulletEnabled val="1"/>
        </dgm:presLayoutVars>
      </dgm:prSet>
      <dgm:spPr/>
    </dgm:pt>
    <dgm:pt modelId="{49ECDFA7-6D4F-4BBF-A4AA-10D3351BFC04}" type="pres">
      <dgm:prSet presAssocID="{EA3441B7-889D-45AE-AF7C-AC69B379821B}" presName="sibTrans" presStyleCnt="0"/>
      <dgm:spPr/>
    </dgm:pt>
    <dgm:pt modelId="{2AD7F70E-7C55-47FC-B77E-C7F9A7CB613A}" type="pres">
      <dgm:prSet presAssocID="{6A189BFC-0C19-4EAA-872C-C2CD7A9FC693}" presName="compositeNode" presStyleCnt="0">
        <dgm:presLayoutVars>
          <dgm:bulletEnabled val="1"/>
        </dgm:presLayoutVars>
      </dgm:prSet>
      <dgm:spPr/>
    </dgm:pt>
    <dgm:pt modelId="{F761B995-5162-4ADA-957D-52ECA4061FC6}" type="pres">
      <dgm:prSet presAssocID="{6A189BFC-0C19-4EAA-872C-C2CD7A9FC693}" presName="bgRect" presStyleLbl="bgAccFollowNode1" presStyleIdx="1" presStyleCnt="3"/>
      <dgm:spPr/>
    </dgm:pt>
    <dgm:pt modelId="{279CD163-7C29-43A6-B074-9A7532C1F188}" type="pres">
      <dgm:prSet presAssocID="{63F29EFD-89EA-4FD8-BE9C-04A61D798AEE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7F052389-45D3-4D12-9BAC-992D8A3BE848}" type="pres">
      <dgm:prSet presAssocID="{6A189BFC-0C19-4EAA-872C-C2CD7A9FC693}" presName="bottomLine" presStyleLbl="alignNode1" presStyleIdx="3" presStyleCnt="6">
        <dgm:presLayoutVars/>
      </dgm:prSet>
      <dgm:spPr/>
    </dgm:pt>
    <dgm:pt modelId="{81753C3D-7938-46B4-9724-9A99BC2EF967}" type="pres">
      <dgm:prSet presAssocID="{6A189BFC-0C19-4EAA-872C-C2CD7A9FC693}" presName="nodeText" presStyleLbl="bgAccFollowNode1" presStyleIdx="1" presStyleCnt="3">
        <dgm:presLayoutVars>
          <dgm:bulletEnabled val="1"/>
        </dgm:presLayoutVars>
      </dgm:prSet>
      <dgm:spPr/>
    </dgm:pt>
    <dgm:pt modelId="{EE9495D9-BE64-4FD0-A121-B179E24C2860}" type="pres">
      <dgm:prSet presAssocID="{63F29EFD-89EA-4FD8-BE9C-04A61D798AEE}" presName="sibTrans" presStyleCnt="0"/>
      <dgm:spPr/>
    </dgm:pt>
    <dgm:pt modelId="{423529D3-C2A9-4904-A180-C590CC0063C5}" type="pres">
      <dgm:prSet presAssocID="{B0B7C6E7-F3AA-45A8-A0DD-92A8720F2991}" presName="compositeNode" presStyleCnt="0">
        <dgm:presLayoutVars>
          <dgm:bulletEnabled val="1"/>
        </dgm:presLayoutVars>
      </dgm:prSet>
      <dgm:spPr/>
    </dgm:pt>
    <dgm:pt modelId="{F61042A6-61E0-4329-BAEA-4661C4B8A4D4}" type="pres">
      <dgm:prSet presAssocID="{B0B7C6E7-F3AA-45A8-A0DD-92A8720F2991}" presName="bgRect" presStyleLbl="bgAccFollowNode1" presStyleIdx="2" presStyleCnt="3"/>
      <dgm:spPr/>
    </dgm:pt>
    <dgm:pt modelId="{C194EC57-7857-45DC-A1F9-FA9557FC758A}" type="pres">
      <dgm:prSet presAssocID="{08EDCF80-AB93-4F7F-ADAE-820A2EB00C41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67F142DC-4B0E-4CE5-B2BB-740091CE0805}" type="pres">
      <dgm:prSet presAssocID="{B0B7C6E7-F3AA-45A8-A0DD-92A8720F2991}" presName="bottomLine" presStyleLbl="alignNode1" presStyleIdx="5" presStyleCnt="6">
        <dgm:presLayoutVars/>
      </dgm:prSet>
      <dgm:spPr/>
    </dgm:pt>
    <dgm:pt modelId="{87B26958-0525-4375-B6C5-C0F60BFDE118}" type="pres">
      <dgm:prSet presAssocID="{B0B7C6E7-F3AA-45A8-A0DD-92A8720F2991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01152A0A-3FF0-4B93-AC26-E86C7DA21803}" type="presOf" srcId="{2787414C-54CD-4655-80EC-A44BFD7C6644}" destId="{ADE41A5B-1EE1-4617-A593-FEA8C2660AC7}" srcOrd="0" destOrd="0" presId="urn:microsoft.com/office/officeart/2016/7/layout/BasicLinearProcessNumbered"/>
    <dgm:cxn modelId="{09D54618-BB2A-447E-B3D1-82A8354EE5CD}" type="presOf" srcId="{2787414C-54CD-4655-80EC-A44BFD7C6644}" destId="{6B1921DA-7F4F-49B1-9C2A-0890D6B22308}" srcOrd="1" destOrd="0" presId="urn:microsoft.com/office/officeart/2016/7/layout/BasicLinearProcessNumbered"/>
    <dgm:cxn modelId="{AC9F8B1C-83B8-4D54-B28E-FFDC5F01FD2F}" type="presOf" srcId="{6A189BFC-0C19-4EAA-872C-C2CD7A9FC693}" destId="{F761B995-5162-4ADA-957D-52ECA4061FC6}" srcOrd="0" destOrd="0" presId="urn:microsoft.com/office/officeart/2016/7/layout/BasicLinearProcessNumbered"/>
    <dgm:cxn modelId="{DF5BFC81-2E16-4E6A-9682-F144917C5BB2}" type="presOf" srcId="{B0B7C6E7-F3AA-45A8-A0DD-92A8720F2991}" destId="{87B26958-0525-4375-B6C5-C0F60BFDE118}" srcOrd="1" destOrd="0" presId="urn:microsoft.com/office/officeart/2016/7/layout/BasicLinearProcessNumbered"/>
    <dgm:cxn modelId="{0EF82693-206C-4C6D-A8CE-20ADED011833}" type="presOf" srcId="{B0B7C6E7-F3AA-45A8-A0DD-92A8720F2991}" destId="{F61042A6-61E0-4329-BAEA-4661C4B8A4D4}" srcOrd="0" destOrd="0" presId="urn:microsoft.com/office/officeart/2016/7/layout/BasicLinearProcessNumbered"/>
    <dgm:cxn modelId="{9C62C09B-31F3-4E13-B9EA-994BB44587F0}" type="presOf" srcId="{08EDCF80-AB93-4F7F-ADAE-820A2EB00C41}" destId="{C194EC57-7857-45DC-A1F9-FA9557FC758A}" srcOrd="0" destOrd="0" presId="urn:microsoft.com/office/officeart/2016/7/layout/BasicLinearProcessNumbered"/>
    <dgm:cxn modelId="{DC3D4EA5-114D-4D22-A386-CFCA47BA8DF0}" type="presOf" srcId="{8D95B75A-FC80-45A3-922A-0E5DB9DC5496}" destId="{D7A853B3-885D-48DC-B525-15F5516ECA85}" srcOrd="0" destOrd="0" presId="urn:microsoft.com/office/officeart/2016/7/layout/BasicLinearProcessNumbered"/>
    <dgm:cxn modelId="{5E5B1AC1-B1EF-4FC2-B766-1B296CD255CD}" srcId="{8D95B75A-FC80-45A3-922A-0E5DB9DC5496}" destId="{2787414C-54CD-4655-80EC-A44BFD7C6644}" srcOrd="0" destOrd="0" parTransId="{306A7288-6F37-4BB1-A146-5F71F784006E}" sibTransId="{EA3441B7-889D-45AE-AF7C-AC69B379821B}"/>
    <dgm:cxn modelId="{6B74AFC2-BBCD-4582-A1E7-0A75FAADCD66}" srcId="{8D95B75A-FC80-45A3-922A-0E5DB9DC5496}" destId="{B0B7C6E7-F3AA-45A8-A0DD-92A8720F2991}" srcOrd="2" destOrd="0" parTransId="{1E436098-C9D2-4310-8497-A4126D7E1AD3}" sibTransId="{08EDCF80-AB93-4F7F-ADAE-820A2EB00C41}"/>
    <dgm:cxn modelId="{D3C172C3-4F58-410F-9596-566000F0DFBC}" srcId="{8D95B75A-FC80-45A3-922A-0E5DB9DC5496}" destId="{6A189BFC-0C19-4EAA-872C-C2CD7A9FC693}" srcOrd="1" destOrd="0" parTransId="{7B74423F-2A2B-4592-A445-2149510DD1D1}" sibTransId="{63F29EFD-89EA-4FD8-BE9C-04A61D798AEE}"/>
    <dgm:cxn modelId="{6AE964C4-BFD6-46E7-AD28-5F050BBF3397}" type="presOf" srcId="{63F29EFD-89EA-4FD8-BE9C-04A61D798AEE}" destId="{279CD163-7C29-43A6-B074-9A7532C1F188}" srcOrd="0" destOrd="0" presId="urn:microsoft.com/office/officeart/2016/7/layout/BasicLinearProcessNumbered"/>
    <dgm:cxn modelId="{5EB78AD4-3FEB-4D16-A5F9-2BF5D8AF43D9}" type="presOf" srcId="{EA3441B7-889D-45AE-AF7C-AC69B379821B}" destId="{7F6B42CB-119B-4CFE-A5B3-12AB23C6B2FE}" srcOrd="0" destOrd="0" presId="urn:microsoft.com/office/officeart/2016/7/layout/BasicLinearProcessNumbered"/>
    <dgm:cxn modelId="{0FBAEEF8-1BBA-45F3-9DE6-98E765EFB056}" type="presOf" srcId="{6A189BFC-0C19-4EAA-872C-C2CD7A9FC693}" destId="{81753C3D-7938-46B4-9724-9A99BC2EF967}" srcOrd="1" destOrd="0" presId="urn:microsoft.com/office/officeart/2016/7/layout/BasicLinearProcessNumbered"/>
    <dgm:cxn modelId="{16ECA630-A3CC-4993-BD15-BACCDB8F8E96}" type="presParOf" srcId="{D7A853B3-885D-48DC-B525-15F5516ECA85}" destId="{9766F07C-EB06-451E-9AC6-B1A40AC33F67}" srcOrd="0" destOrd="0" presId="urn:microsoft.com/office/officeart/2016/7/layout/BasicLinearProcessNumbered"/>
    <dgm:cxn modelId="{95243607-A03D-4233-950C-E630EAC8733E}" type="presParOf" srcId="{9766F07C-EB06-451E-9AC6-B1A40AC33F67}" destId="{ADE41A5B-1EE1-4617-A593-FEA8C2660AC7}" srcOrd="0" destOrd="0" presId="urn:microsoft.com/office/officeart/2016/7/layout/BasicLinearProcessNumbered"/>
    <dgm:cxn modelId="{25576719-76E0-4BEA-848B-339B754ACAC5}" type="presParOf" srcId="{9766F07C-EB06-451E-9AC6-B1A40AC33F67}" destId="{7F6B42CB-119B-4CFE-A5B3-12AB23C6B2FE}" srcOrd="1" destOrd="0" presId="urn:microsoft.com/office/officeart/2016/7/layout/BasicLinearProcessNumbered"/>
    <dgm:cxn modelId="{21113EC5-7F20-4F6B-86A7-903A9F6AC482}" type="presParOf" srcId="{9766F07C-EB06-451E-9AC6-B1A40AC33F67}" destId="{EB11065B-131A-4358-911D-C563818D16D9}" srcOrd="2" destOrd="0" presId="urn:microsoft.com/office/officeart/2016/7/layout/BasicLinearProcessNumbered"/>
    <dgm:cxn modelId="{A5B82405-F237-47D2-A140-BA77E54508C0}" type="presParOf" srcId="{9766F07C-EB06-451E-9AC6-B1A40AC33F67}" destId="{6B1921DA-7F4F-49B1-9C2A-0890D6B22308}" srcOrd="3" destOrd="0" presId="urn:microsoft.com/office/officeart/2016/7/layout/BasicLinearProcessNumbered"/>
    <dgm:cxn modelId="{7C005EB0-FF6B-4696-B47E-BEA439897AF4}" type="presParOf" srcId="{D7A853B3-885D-48DC-B525-15F5516ECA85}" destId="{49ECDFA7-6D4F-4BBF-A4AA-10D3351BFC04}" srcOrd="1" destOrd="0" presId="urn:microsoft.com/office/officeart/2016/7/layout/BasicLinearProcessNumbered"/>
    <dgm:cxn modelId="{1BDF7E10-FEEA-4B60-9868-163621260E46}" type="presParOf" srcId="{D7A853B3-885D-48DC-B525-15F5516ECA85}" destId="{2AD7F70E-7C55-47FC-B77E-C7F9A7CB613A}" srcOrd="2" destOrd="0" presId="urn:microsoft.com/office/officeart/2016/7/layout/BasicLinearProcessNumbered"/>
    <dgm:cxn modelId="{103465AA-5D71-4045-A900-25BDD3166449}" type="presParOf" srcId="{2AD7F70E-7C55-47FC-B77E-C7F9A7CB613A}" destId="{F761B995-5162-4ADA-957D-52ECA4061FC6}" srcOrd="0" destOrd="0" presId="urn:microsoft.com/office/officeart/2016/7/layout/BasicLinearProcessNumbered"/>
    <dgm:cxn modelId="{A98A6261-D030-4F2B-B6D6-F61C5BC6F9B0}" type="presParOf" srcId="{2AD7F70E-7C55-47FC-B77E-C7F9A7CB613A}" destId="{279CD163-7C29-43A6-B074-9A7532C1F188}" srcOrd="1" destOrd="0" presId="urn:microsoft.com/office/officeart/2016/7/layout/BasicLinearProcessNumbered"/>
    <dgm:cxn modelId="{66C69F51-9EE2-4A03-84FA-160AA67EFC6A}" type="presParOf" srcId="{2AD7F70E-7C55-47FC-B77E-C7F9A7CB613A}" destId="{7F052389-45D3-4D12-9BAC-992D8A3BE848}" srcOrd="2" destOrd="0" presId="urn:microsoft.com/office/officeart/2016/7/layout/BasicLinearProcessNumbered"/>
    <dgm:cxn modelId="{3DC61589-692D-4544-907C-A10C1E611F61}" type="presParOf" srcId="{2AD7F70E-7C55-47FC-B77E-C7F9A7CB613A}" destId="{81753C3D-7938-46B4-9724-9A99BC2EF967}" srcOrd="3" destOrd="0" presId="urn:microsoft.com/office/officeart/2016/7/layout/BasicLinearProcessNumbered"/>
    <dgm:cxn modelId="{9DF6C9F1-50A9-4358-A5D8-4A5492C98E08}" type="presParOf" srcId="{D7A853B3-885D-48DC-B525-15F5516ECA85}" destId="{EE9495D9-BE64-4FD0-A121-B179E24C2860}" srcOrd="3" destOrd="0" presId="urn:microsoft.com/office/officeart/2016/7/layout/BasicLinearProcessNumbered"/>
    <dgm:cxn modelId="{1C07FD4B-009D-4B9E-91C5-3A10D7785D77}" type="presParOf" srcId="{D7A853B3-885D-48DC-B525-15F5516ECA85}" destId="{423529D3-C2A9-4904-A180-C590CC0063C5}" srcOrd="4" destOrd="0" presId="urn:microsoft.com/office/officeart/2016/7/layout/BasicLinearProcessNumbered"/>
    <dgm:cxn modelId="{376E9E0D-92CD-4914-8FDE-31C3F9BED23B}" type="presParOf" srcId="{423529D3-C2A9-4904-A180-C590CC0063C5}" destId="{F61042A6-61E0-4329-BAEA-4661C4B8A4D4}" srcOrd="0" destOrd="0" presId="urn:microsoft.com/office/officeart/2016/7/layout/BasicLinearProcessNumbered"/>
    <dgm:cxn modelId="{C7849B96-AF8C-4726-B3EB-0CBF37D6D5D0}" type="presParOf" srcId="{423529D3-C2A9-4904-A180-C590CC0063C5}" destId="{C194EC57-7857-45DC-A1F9-FA9557FC758A}" srcOrd="1" destOrd="0" presId="urn:microsoft.com/office/officeart/2016/7/layout/BasicLinearProcessNumbered"/>
    <dgm:cxn modelId="{435C557D-D034-4FB1-8E27-A274308FCDCC}" type="presParOf" srcId="{423529D3-C2A9-4904-A180-C590CC0063C5}" destId="{67F142DC-4B0E-4CE5-B2BB-740091CE0805}" srcOrd="2" destOrd="0" presId="urn:microsoft.com/office/officeart/2016/7/layout/BasicLinearProcessNumbered"/>
    <dgm:cxn modelId="{6748574D-25C8-440F-B605-8AB479C55DA2}" type="presParOf" srcId="{423529D3-C2A9-4904-A180-C590CC0063C5}" destId="{87B26958-0525-4375-B6C5-C0F60BFDE118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E41A5B-1EE1-4617-A593-FEA8C2660AC7}">
      <dsp:nvSpPr>
        <dsp:cNvPr id="0" name=""/>
        <dsp:cNvSpPr/>
      </dsp:nvSpPr>
      <dsp:spPr>
        <a:xfrm>
          <a:off x="0" y="0"/>
          <a:ext cx="3286125" cy="4351338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just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i="0" kern="1200" dirty="0"/>
            <a:t>To initialize a pointer variable when it hasn't been assigned a proper memory address yet.</a:t>
          </a:r>
          <a:endParaRPr lang="en-US" sz="2400" b="1" kern="1200" dirty="0"/>
        </a:p>
      </dsp:txBody>
      <dsp:txXfrm>
        <a:off x="0" y="1653508"/>
        <a:ext cx="3286125" cy="2610802"/>
      </dsp:txXfrm>
    </dsp:sp>
    <dsp:sp modelId="{7F6B42CB-119B-4CFE-A5B3-12AB23C6B2FE}">
      <dsp:nvSpPr>
        <dsp:cNvPr id="0" name=""/>
        <dsp:cNvSpPr/>
      </dsp:nvSpPr>
      <dsp:spPr>
        <a:xfrm>
          <a:off x="990361" y="435133"/>
          <a:ext cx="1305401" cy="130540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181533" y="626305"/>
        <a:ext cx="923057" cy="923057"/>
      </dsp:txXfrm>
    </dsp:sp>
    <dsp:sp modelId="{EB11065B-131A-4358-911D-C563818D16D9}">
      <dsp:nvSpPr>
        <dsp:cNvPr id="0" name=""/>
        <dsp:cNvSpPr/>
      </dsp:nvSpPr>
      <dsp:spPr>
        <a:xfrm>
          <a:off x="0" y="4351266"/>
          <a:ext cx="3286125" cy="72"/>
        </a:xfrm>
        <a:prstGeom prst="rect">
          <a:avLst/>
        </a:prstGeom>
        <a:solidFill>
          <a:schemeClr val="accent5">
            <a:hueOff val="-367427"/>
            <a:satOff val="54"/>
            <a:lumOff val="-1294"/>
            <a:alphaOff val="0"/>
          </a:schemeClr>
        </a:solidFill>
        <a:ln w="12700" cap="flat" cmpd="sng" algn="ctr">
          <a:solidFill>
            <a:schemeClr val="accent5">
              <a:hueOff val="-367427"/>
              <a:satOff val="54"/>
              <a:lumOff val="-129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61B995-5162-4ADA-957D-52ECA4061FC6}">
      <dsp:nvSpPr>
        <dsp:cNvPr id="0" name=""/>
        <dsp:cNvSpPr/>
      </dsp:nvSpPr>
      <dsp:spPr>
        <a:xfrm>
          <a:off x="3614737" y="0"/>
          <a:ext cx="3286125" cy="4351338"/>
        </a:xfrm>
        <a:prstGeom prst="rect">
          <a:avLst/>
        </a:prstGeom>
        <a:solidFill>
          <a:schemeClr val="accent5">
            <a:tint val="40000"/>
            <a:alpha val="90000"/>
            <a:hueOff val="-884566"/>
            <a:satOff val="-1158"/>
            <a:lumOff val="-56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884566"/>
              <a:satOff val="-1158"/>
              <a:lumOff val="-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just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i="0" kern="1200" dirty="0"/>
            <a:t>Before accessing any pointer variable, check for a null pointer. We can handle errors in pointer-related code this way, for example, only dereference a pointer variable if it is not NULL.</a:t>
          </a:r>
          <a:endParaRPr lang="en-US" sz="1800" b="1" kern="1200" dirty="0"/>
        </a:p>
      </dsp:txBody>
      <dsp:txXfrm>
        <a:off x="3614737" y="1653508"/>
        <a:ext cx="3286125" cy="2610802"/>
      </dsp:txXfrm>
    </dsp:sp>
    <dsp:sp modelId="{279CD163-7C29-43A6-B074-9A7532C1F188}">
      <dsp:nvSpPr>
        <dsp:cNvPr id="0" name=""/>
        <dsp:cNvSpPr/>
      </dsp:nvSpPr>
      <dsp:spPr>
        <a:xfrm>
          <a:off x="4605099" y="435133"/>
          <a:ext cx="1305401" cy="1305401"/>
        </a:xfrm>
        <a:prstGeom prst="ellipse">
          <a:avLst/>
        </a:prstGeom>
        <a:solidFill>
          <a:schemeClr val="accent5">
            <a:hueOff val="-734855"/>
            <a:satOff val="108"/>
            <a:lumOff val="-2588"/>
            <a:alphaOff val="0"/>
          </a:schemeClr>
        </a:solidFill>
        <a:ln w="12700" cap="flat" cmpd="sng" algn="ctr">
          <a:solidFill>
            <a:schemeClr val="accent5">
              <a:hueOff val="-734855"/>
              <a:satOff val="108"/>
              <a:lumOff val="-25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796271" y="626305"/>
        <a:ext cx="923057" cy="923057"/>
      </dsp:txXfrm>
    </dsp:sp>
    <dsp:sp modelId="{7F052389-45D3-4D12-9BAC-992D8A3BE848}">
      <dsp:nvSpPr>
        <dsp:cNvPr id="0" name=""/>
        <dsp:cNvSpPr/>
      </dsp:nvSpPr>
      <dsp:spPr>
        <a:xfrm>
          <a:off x="3614737" y="4351266"/>
          <a:ext cx="3286125" cy="72"/>
        </a:xfrm>
        <a:prstGeom prst="rect">
          <a:avLst/>
        </a:prstGeom>
        <a:solidFill>
          <a:schemeClr val="accent5">
            <a:hueOff val="-1102282"/>
            <a:satOff val="162"/>
            <a:lumOff val="-3883"/>
            <a:alphaOff val="0"/>
          </a:schemeClr>
        </a:solidFill>
        <a:ln w="12700" cap="flat" cmpd="sng" algn="ctr">
          <a:solidFill>
            <a:schemeClr val="accent5">
              <a:hueOff val="-1102282"/>
              <a:satOff val="162"/>
              <a:lumOff val="-3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1042A6-61E0-4329-BAEA-4661C4B8A4D4}">
      <dsp:nvSpPr>
        <dsp:cNvPr id="0" name=""/>
        <dsp:cNvSpPr/>
      </dsp:nvSpPr>
      <dsp:spPr>
        <a:xfrm>
          <a:off x="7229475" y="0"/>
          <a:ext cx="3286125" cy="4351338"/>
        </a:xfrm>
        <a:prstGeom prst="rect">
          <a:avLst/>
        </a:prstGeom>
        <a:solidFill>
          <a:schemeClr val="accent5">
            <a:tint val="40000"/>
            <a:alpha val="90000"/>
            <a:hueOff val="-1769133"/>
            <a:satOff val="-2316"/>
            <a:lumOff val="-113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1769133"/>
              <a:satOff val="-2316"/>
              <a:lumOff val="-11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1" i="0" kern="1200" dirty="0"/>
            <a:t>When we don't want to pass a valid memory address to a function argument, we can pass a null pointe</a:t>
          </a:r>
          <a:endParaRPr lang="en-US" sz="2200" b="1" kern="1200" dirty="0"/>
        </a:p>
      </dsp:txBody>
      <dsp:txXfrm>
        <a:off x="7229475" y="1653508"/>
        <a:ext cx="3286125" cy="2610802"/>
      </dsp:txXfrm>
    </dsp:sp>
    <dsp:sp modelId="{C194EC57-7857-45DC-A1F9-FA9557FC758A}">
      <dsp:nvSpPr>
        <dsp:cNvPr id="0" name=""/>
        <dsp:cNvSpPr/>
      </dsp:nvSpPr>
      <dsp:spPr>
        <a:xfrm>
          <a:off x="8219836" y="435133"/>
          <a:ext cx="1305401" cy="1305401"/>
        </a:xfrm>
        <a:prstGeom prst="ellipse">
          <a:avLst/>
        </a:prstGeom>
        <a:solidFill>
          <a:schemeClr val="accent5">
            <a:hueOff val="-1469710"/>
            <a:satOff val="216"/>
            <a:lumOff val="-5177"/>
            <a:alphaOff val="0"/>
          </a:schemeClr>
        </a:solidFill>
        <a:ln w="12700" cap="flat" cmpd="sng" algn="ctr">
          <a:solidFill>
            <a:schemeClr val="accent5">
              <a:hueOff val="-1469710"/>
              <a:satOff val="216"/>
              <a:lumOff val="-5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411008" y="626305"/>
        <a:ext cx="923057" cy="923057"/>
      </dsp:txXfrm>
    </dsp:sp>
    <dsp:sp modelId="{67F142DC-4B0E-4CE5-B2BB-740091CE0805}">
      <dsp:nvSpPr>
        <dsp:cNvPr id="0" name=""/>
        <dsp:cNvSpPr/>
      </dsp:nvSpPr>
      <dsp:spPr>
        <a:xfrm>
          <a:off x="7229475" y="4351266"/>
          <a:ext cx="3286125" cy="72"/>
        </a:xfrm>
        <a:prstGeom prst="rect">
          <a:avLst/>
        </a:prstGeom>
        <a:solidFill>
          <a:schemeClr val="accent5">
            <a:hueOff val="-1837137"/>
            <a:satOff val="270"/>
            <a:lumOff val="-6471"/>
            <a:alphaOff val="0"/>
          </a:schemeClr>
        </a:solidFill>
        <a:ln w="12700" cap="flat" cmpd="sng" algn="ctr">
          <a:solidFill>
            <a:schemeClr val="accent5">
              <a:hueOff val="-1837137"/>
              <a:satOff val="270"/>
              <a:lumOff val="-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8606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8334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771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0793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521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0240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398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1094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6660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2606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3346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8/23/2023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29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16" r:id="rId6"/>
    <p:sldLayoutId id="2147483712" r:id="rId7"/>
    <p:sldLayoutId id="2147483713" r:id="rId8"/>
    <p:sldLayoutId id="2147483714" r:id="rId9"/>
    <p:sldLayoutId id="2147483715" r:id="rId10"/>
    <p:sldLayoutId id="214748371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1D7EC86-7CB9-431D-8AC3-8AAF0440B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4B9777F-B610-419B-9193-80306388F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!!Arc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1108520" y="775849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10B75-0A5E-DC7D-1CB6-0958DDB82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0742" y="1124988"/>
            <a:ext cx="4425962" cy="2387600"/>
          </a:xfrm>
        </p:spPr>
        <p:txBody>
          <a:bodyPr>
            <a:normAutofit/>
          </a:bodyPr>
          <a:lstStyle/>
          <a:p>
            <a:pPr algn="l"/>
            <a:r>
              <a:rPr lang="en-IN" dirty="0"/>
              <a:t>Pointers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D6A0EB-33CC-75C8-0D22-0E6A60CB1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742" y="3633691"/>
            <a:ext cx="4425962" cy="1655762"/>
          </a:xfrm>
        </p:spPr>
        <p:txBody>
          <a:bodyPr>
            <a:normAutofit/>
          </a:bodyPr>
          <a:lstStyle/>
          <a:p>
            <a:pPr algn="l"/>
            <a:r>
              <a:rPr lang="en-IN" dirty="0"/>
              <a:t>Prof Somesh Nandi</a:t>
            </a:r>
          </a:p>
          <a:p>
            <a:pPr algn="l"/>
            <a:r>
              <a:rPr lang="en-IN" dirty="0"/>
              <a:t>Department of AIML -RVCE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8A1680-F9E1-1693-570B-296EEABB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95" r="30620"/>
          <a:stretch/>
        </p:blipFill>
        <p:spPr>
          <a:xfrm>
            <a:off x="5733768" y="-1"/>
            <a:ext cx="6458232" cy="6858001"/>
          </a:xfrm>
          <a:custGeom>
            <a:avLst/>
            <a:gdLst/>
            <a:ahLst/>
            <a:cxnLst/>
            <a:rect l="l" t="t" r="r" b="b"/>
            <a:pathLst>
              <a:path w="6458232" h="6858001">
                <a:moveTo>
                  <a:pt x="2209000" y="0"/>
                </a:moveTo>
                <a:lnTo>
                  <a:pt x="6458232" y="0"/>
                </a:lnTo>
                <a:lnTo>
                  <a:pt x="6458232" y="6858001"/>
                </a:lnTo>
                <a:lnTo>
                  <a:pt x="651045" y="6858001"/>
                </a:lnTo>
                <a:lnTo>
                  <a:pt x="635146" y="6830200"/>
                </a:lnTo>
                <a:cubicBezTo>
                  <a:pt x="230085" y="6080469"/>
                  <a:pt x="0" y="5221296"/>
                  <a:pt x="0" y="4308089"/>
                </a:cubicBezTo>
                <a:cubicBezTo>
                  <a:pt x="0" y="2572997"/>
                  <a:pt x="830606" y="1032965"/>
                  <a:pt x="2113832" y="68046"/>
                </a:cubicBezTo>
                <a:close/>
              </a:path>
            </a:pathLst>
          </a:custGeom>
        </p:spPr>
      </p:pic>
      <p:sp>
        <p:nvSpPr>
          <p:cNvPr id="24" name="!!Rectangle">
            <a:extLst>
              <a:ext uri="{FF2B5EF4-FFF2-40B4-BE49-F238E27FC236}">
                <a16:creationId xmlns:a16="http://schemas.microsoft.com/office/drawing/2014/main" id="{95106A28-883A-4993-BF9E-C403B81A8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4269" y="4274457"/>
            <a:ext cx="825256" cy="82525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!!Oval">
            <a:extLst>
              <a:ext uri="{FF2B5EF4-FFF2-40B4-BE49-F238E27FC236}">
                <a16:creationId xmlns:a16="http://schemas.microsoft.com/office/drawing/2014/main" id="{F5AE4E4F-9F4C-43ED-8299-9BD63B74E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742" y="5649686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0665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A69F-3328-0876-7052-4C49F5467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Assignment Operators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5AE338C-226D-348E-3998-43455F63D1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303" y="914400"/>
            <a:ext cx="6275760" cy="386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597856-036B-573A-EB8B-0910B76B4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1599" y="2944167"/>
            <a:ext cx="2970186" cy="313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85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F718F-927F-04C1-1E87-A0BECDF89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6927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Bitwise Operators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CB6C841-06DD-7E28-37CA-6642147ED20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779" y="1052052"/>
            <a:ext cx="7183679" cy="405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02BC86-3DD3-D058-FB72-84467C05F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2866" y="3078077"/>
            <a:ext cx="3160934" cy="241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628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Freeform: Shape 6150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53" name="Arc 6152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155" name="Rectangle 6154">
            <a:extLst>
              <a:ext uri="{FF2B5EF4-FFF2-40B4-BE49-F238E27FC236}">
                <a16:creationId xmlns:a16="http://schemas.microsoft.com/office/drawing/2014/main" id="{265517E6-731F-4E8F-9FC3-57499CC1D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57" name="Freeform: Shape 6156">
            <a:extLst>
              <a:ext uri="{FF2B5EF4-FFF2-40B4-BE49-F238E27FC236}">
                <a16:creationId xmlns:a16="http://schemas.microsoft.com/office/drawing/2014/main" id="{6024FDB6-ADEE-441F-BE33-7FBD2998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578600" cy="6858003"/>
          </a:xfrm>
          <a:custGeom>
            <a:avLst/>
            <a:gdLst>
              <a:gd name="connsiteX0" fmla="*/ 3840831 w 6450535"/>
              <a:gd name="connsiteY0" fmla="*/ 0 h 6858003"/>
              <a:gd name="connsiteX1" fmla="*/ 0 w 6450535"/>
              <a:gd name="connsiteY1" fmla="*/ 0 h 6858003"/>
              <a:gd name="connsiteX2" fmla="*/ 0 w 6450535"/>
              <a:gd name="connsiteY2" fmla="*/ 6858002 h 6858003"/>
              <a:gd name="connsiteX3" fmla="*/ 222478 w 6450535"/>
              <a:gd name="connsiteY3" fmla="*/ 6858002 h 6858003"/>
              <a:gd name="connsiteX4" fmla="*/ 222478 w 6450535"/>
              <a:gd name="connsiteY4" fmla="*/ 6858003 h 6858003"/>
              <a:gd name="connsiteX5" fmla="*/ 6450535 w 6450535"/>
              <a:gd name="connsiteY5" fmla="*/ 6858003 h 6858003"/>
              <a:gd name="connsiteX6" fmla="*/ 6450535 w 6450535"/>
              <a:gd name="connsiteY6" fmla="*/ 1 h 6858003"/>
              <a:gd name="connsiteX7" fmla="*/ 3840836 w 6450535"/>
              <a:gd name="connsiteY7" fmla="*/ 1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50535" h="6858003">
                <a:moveTo>
                  <a:pt x="3840831" y="0"/>
                </a:moveTo>
                <a:lnTo>
                  <a:pt x="0" y="0"/>
                </a:lnTo>
                <a:lnTo>
                  <a:pt x="0" y="6858002"/>
                </a:lnTo>
                <a:lnTo>
                  <a:pt x="222478" y="6858002"/>
                </a:lnTo>
                <a:lnTo>
                  <a:pt x="222478" y="6858003"/>
                </a:lnTo>
                <a:lnTo>
                  <a:pt x="6450535" y="6858003"/>
                </a:lnTo>
                <a:lnTo>
                  <a:pt x="6450535" y="1"/>
                </a:lnTo>
                <a:lnTo>
                  <a:pt x="384083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59" name="Arc 6158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2974408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0E63A4-44B7-14BE-8953-D1A5C181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95509"/>
            <a:ext cx="5271106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Unary Operators 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FFE4960-004F-F47D-D5A0-8916237C845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64836" y="147871"/>
            <a:ext cx="5096871" cy="3134575"/>
          </a:xfrm>
          <a:custGeom>
            <a:avLst/>
            <a:gdLst/>
            <a:ahLst/>
            <a:cxnLst/>
            <a:rect l="l" t="t" r="r" b="b"/>
            <a:pathLst>
              <a:path w="5096871" h="3143436">
                <a:moveTo>
                  <a:pt x="75600" y="0"/>
                </a:moveTo>
                <a:lnTo>
                  <a:pt x="5021271" y="0"/>
                </a:lnTo>
                <a:cubicBezTo>
                  <a:pt x="5063024" y="0"/>
                  <a:pt x="5096871" y="33847"/>
                  <a:pt x="5096871" y="75600"/>
                </a:cubicBezTo>
                <a:lnTo>
                  <a:pt x="5096871" y="3067836"/>
                </a:lnTo>
                <a:cubicBezTo>
                  <a:pt x="5096871" y="3109589"/>
                  <a:pt x="5063024" y="3143436"/>
                  <a:pt x="5021271" y="3143436"/>
                </a:cubicBezTo>
                <a:lnTo>
                  <a:pt x="75600" y="3143436"/>
                </a:lnTo>
                <a:cubicBezTo>
                  <a:pt x="33847" y="3143436"/>
                  <a:pt x="0" y="3109589"/>
                  <a:pt x="0" y="3067836"/>
                </a:cubicBezTo>
                <a:lnTo>
                  <a:pt x="0" y="75600"/>
                </a:lnTo>
                <a:cubicBezTo>
                  <a:pt x="0" y="33847"/>
                  <a:pt x="33847" y="0"/>
                  <a:pt x="756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61" name="Oval 6160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186" y="5486807"/>
            <a:ext cx="491961" cy="49196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95A5E3-951B-8FD4-BAEB-81776487D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348" y="3502644"/>
            <a:ext cx="4258271" cy="3187173"/>
          </a:xfrm>
          <a:custGeom>
            <a:avLst/>
            <a:gdLst/>
            <a:ahLst/>
            <a:cxnLst/>
            <a:rect l="l" t="t" r="r" b="b"/>
            <a:pathLst>
              <a:path w="5096871" h="3143436">
                <a:moveTo>
                  <a:pt x="75600" y="0"/>
                </a:moveTo>
                <a:lnTo>
                  <a:pt x="5021271" y="0"/>
                </a:lnTo>
                <a:cubicBezTo>
                  <a:pt x="5063024" y="0"/>
                  <a:pt x="5096871" y="33847"/>
                  <a:pt x="5096871" y="75600"/>
                </a:cubicBezTo>
                <a:lnTo>
                  <a:pt x="5096871" y="3067836"/>
                </a:lnTo>
                <a:cubicBezTo>
                  <a:pt x="5096871" y="3109589"/>
                  <a:pt x="5063024" y="3143436"/>
                  <a:pt x="5021271" y="3143436"/>
                </a:cubicBezTo>
                <a:lnTo>
                  <a:pt x="75600" y="3143436"/>
                </a:lnTo>
                <a:cubicBezTo>
                  <a:pt x="33847" y="3143436"/>
                  <a:pt x="0" y="3109589"/>
                  <a:pt x="0" y="3067836"/>
                </a:cubicBezTo>
                <a:lnTo>
                  <a:pt x="0" y="75600"/>
                </a:lnTo>
                <a:cubicBezTo>
                  <a:pt x="0" y="33847"/>
                  <a:pt x="33847" y="0"/>
                  <a:pt x="756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57993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8C553-8798-BCB4-576A-A94E0DAF1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517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Conditional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B436B-18C5-B569-D1D9-40A409C7A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806" y="1042218"/>
            <a:ext cx="11107994" cy="5653549"/>
          </a:xfrm>
        </p:spPr>
        <p:txBody>
          <a:bodyPr/>
          <a:lstStyle/>
          <a:p>
            <a:r>
              <a:rPr lang="en-GB" dirty="0"/>
              <a:t>There is only one mostly used conditional operator in C known as Ternary operator. Ternary operator first checks the expression and depending on its return value returns true or false, which triggers/selects another expression. Syntax:</a:t>
            </a:r>
          </a:p>
          <a:p>
            <a:endParaRPr lang="en-GB" dirty="0"/>
          </a:p>
          <a:p>
            <a:r>
              <a:rPr lang="en-GB" dirty="0"/>
              <a:t>expression1 ? expression2 : expression3;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>
                <a:highlight>
                  <a:srgbClr val="FFFF00"/>
                </a:highlight>
              </a:rPr>
              <a:t>Example:</a:t>
            </a:r>
            <a:endParaRPr lang="en-GB" dirty="0"/>
          </a:p>
          <a:p>
            <a:r>
              <a:rPr lang="en-GB" dirty="0"/>
              <a:t>c = (*ptr1 &gt; *ptr2) ? *ptr1 : *ptr2;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4306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FE844-E480-9B54-2070-58DE35076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82127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Example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F72BF8-0C87-D10B-16C9-103B3BD72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8503" y="945638"/>
            <a:ext cx="5909188" cy="5547237"/>
          </a:xfrm>
        </p:spPr>
      </p:pic>
    </p:spTree>
    <p:extLst>
      <p:ext uri="{BB962C8B-B14F-4D97-AF65-F5344CB8AC3E}">
        <p14:creationId xmlns:p14="http://schemas.microsoft.com/office/powerpoint/2010/main" val="4001777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8B79B9-7AEC-DA2D-7BCB-BE170F023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281" y="1984443"/>
            <a:ext cx="5557163" cy="390427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84551-C91C-0929-A555-55B955A89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IN" dirty="0"/>
              <a:t>Null Pointer 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6EDFA-E416-7554-2DC0-A85230449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r>
              <a:rPr lang="en-GB" sz="2400">
                <a:latin typeface="__Source_Sans_Pro_fea366"/>
              </a:rPr>
              <a:t>N</a:t>
            </a:r>
            <a:r>
              <a:rPr lang="en-GB" sz="2400" b="0" i="0">
                <a:effectLst/>
                <a:latin typeface="__Source_Sans_Pro_fea366"/>
              </a:rPr>
              <a:t>ull pointer is a pointer that does not point to any memory location and hence does not hold the address of any variables.</a:t>
            </a:r>
          </a:p>
          <a:p>
            <a:endParaRPr lang="en-GB" sz="2400">
              <a:latin typeface="__Source_Sans_Pro_fea366"/>
            </a:endParaRPr>
          </a:p>
          <a:p>
            <a:r>
              <a:rPr lang="en-GB" sz="2400" b="0" i="0">
                <a:effectLst/>
                <a:latin typeface="__Source_Sans_Pro_fea366"/>
              </a:rPr>
              <a:t> Null indicates that the pointer is pointing to the first memory location. meaning that 0th location.</a:t>
            </a:r>
          </a:p>
          <a:p>
            <a:pPr marL="0" indent="0">
              <a:buNone/>
            </a:pPr>
            <a:br>
              <a:rPr lang="en-GB" sz="2400"/>
            </a:b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1427530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84551-C91C-0929-A555-55B955A89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IN">
                <a:solidFill>
                  <a:srgbClr val="FFFFFF"/>
                </a:solidFill>
              </a:rPr>
              <a:t>Use of Null Pointer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2CD09E-07B6-4D5B-BFAA-CFBA93C768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5007186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3126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F60E9-6F2B-DD31-4D6F-FA58E588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9107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Pointers – Arithmetic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096CC-AE6A-7DCD-EEAA-0D3B39282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819" y="924232"/>
            <a:ext cx="11779046" cy="5801033"/>
          </a:xfrm>
        </p:spPr>
        <p:txBody>
          <a:bodyPr/>
          <a:lstStyle/>
          <a:p>
            <a:r>
              <a:rPr lang="en-GB" dirty="0"/>
              <a:t>Pointer Arithmetic is the set of valid arithmetic operations that can be performed on pointers. </a:t>
            </a:r>
          </a:p>
          <a:p>
            <a:endParaRPr lang="en-GB" dirty="0"/>
          </a:p>
          <a:p>
            <a:r>
              <a:rPr lang="en-GB" dirty="0"/>
              <a:t>The pointer variables store the memory address of another variable. It doesn’t store any value.</a:t>
            </a:r>
          </a:p>
          <a:p>
            <a:endParaRPr lang="en-GB" dirty="0"/>
          </a:p>
          <a:p>
            <a:r>
              <a:rPr lang="en-GB" dirty="0"/>
              <a:t>These operations are: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Increment/Decrement of a Pointer</a:t>
            </a:r>
          </a:p>
          <a:p>
            <a:r>
              <a:rPr lang="en-GB" b="1" dirty="0"/>
              <a:t>Addition of integer to a pointer</a:t>
            </a:r>
          </a:p>
          <a:p>
            <a:r>
              <a:rPr lang="en-GB" b="1" dirty="0"/>
              <a:t>Subtraction of integer to a pointer</a:t>
            </a:r>
          </a:p>
        </p:txBody>
      </p:sp>
    </p:spTree>
    <p:extLst>
      <p:ext uri="{BB962C8B-B14F-4D97-AF65-F5344CB8AC3E}">
        <p14:creationId xmlns:p14="http://schemas.microsoft.com/office/powerpoint/2010/main" val="3850542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41D51-B5FE-8AED-6EB0-07EC3B38D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21456"/>
          </a:xfrm>
        </p:spPr>
        <p:txBody>
          <a:bodyPr>
            <a:normAutofit fontScale="90000"/>
          </a:bodyPr>
          <a:lstStyle/>
          <a:p>
            <a:r>
              <a:rPr lang="en-IN" dirty="0"/>
              <a:t>Pointer Arithmetic (Addition)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2868-4D2D-CF3D-0CF5-726374C29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148" y="1091380"/>
            <a:ext cx="11186652" cy="5401493"/>
          </a:xfrm>
        </p:spPr>
        <p:txBody>
          <a:bodyPr/>
          <a:lstStyle/>
          <a:p>
            <a:pPr algn="just"/>
            <a:r>
              <a:rPr lang="en-GB" b="1" dirty="0"/>
              <a:t>When a pointer is added with an integer value, the value is first multiplied by the size of the data type and then added to the pointer.</a:t>
            </a:r>
          </a:p>
          <a:p>
            <a:pPr algn="just"/>
            <a:r>
              <a:rPr lang="en-GB" b="1" dirty="0"/>
              <a:t>Let us consider the array given in fig</a:t>
            </a:r>
          </a:p>
          <a:p>
            <a:pPr algn="just"/>
            <a:r>
              <a:rPr lang="en-GB" b="1" dirty="0"/>
              <a:t>The code : p =&amp;a[0]</a:t>
            </a:r>
          </a:p>
          <a:p>
            <a:pPr algn="just"/>
            <a:r>
              <a:rPr lang="en-GB" b="1" dirty="0"/>
              <a:t>Now if I want to move to third </a:t>
            </a:r>
          </a:p>
          <a:p>
            <a:pPr marL="0" indent="0" algn="just">
              <a:buNone/>
            </a:pPr>
            <a:r>
              <a:rPr lang="en-GB" b="1" dirty="0"/>
              <a:t>Post  p =p+3 = &amp;a[0+3] = It will </a:t>
            </a:r>
          </a:p>
          <a:p>
            <a:pPr marL="0" indent="0" algn="just">
              <a:buNone/>
            </a:pPr>
            <a:r>
              <a:rPr lang="en-GB" b="1" dirty="0"/>
              <a:t>Move to third post = i.e 1012</a:t>
            </a:r>
          </a:p>
          <a:p>
            <a:pPr marL="0" indent="0" algn="just">
              <a:buNone/>
            </a:pPr>
            <a:r>
              <a:rPr lang="en-GB" b="1" dirty="0"/>
              <a:t>1000+(size of int)*3 =1012</a:t>
            </a:r>
          </a:p>
          <a:p>
            <a:pPr algn="just"/>
            <a:endParaRPr lang="en-GB" b="1" dirty="0"/>
          </a:p>
          <a:p>
            <a:pPr algn="just"/>
            <a:endParaRPr lang="en-IN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C3F23B-D18C-C1CE-A357-436AD941A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123" y="4237507"/>
            <a:ext cx="4040887" cy="181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298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41D51-B5FE-8AED-6EB0-07EC3B38D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21456"/>
          </a:xfrm>
        </p:spPr>
        <p:txBody>
          <a:bodyPr>
            <a:normAutofit fontScale="90000"/>
          </a:bodyPr>
          <a:lstStyle/>
          <a:p>
            <a:r>
              <a:rPr lang="en-IN" dirty="0"/>
              <a:t>Pointer Arithmetic (Addition)-Example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2868-4D2D-CF3D-0CF5-726374C29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148" y="1091380"/>
            <a:ext cx="11186652" cy="5401493"/>
          </a:xfrm>
        </p:spPr>
        <p:txBody>
          <a:bodyPr/>
          <a:lstStyle/>
          <a:p>
            <a:pPr marL="0" indent="0" algn="just">
              <a:buNone/>
            </a:pPr>
            <a:endParaRPr lang="en-GB" b="1" dirty="0"/>
          </a:p>
          <a:p>
            <a:pPr algn="just"/>
            <a:endParaRPr lang="en-GB" b="1" dirty="0"/>
          </a:p>
          <a:p>
            <a:pPr algn="just"/>
            <a:endParaRPr lang="en-IN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713C79-FC0E-5778-7CE9-679AE306E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058" y="1022044"/>
            <a:ext cx="8473884" cy="547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792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88C43-BBA1-509F-D369-100F5B889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971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000" b="1" dirty="0">
                <a:solidFill>
                  <a:srgbClr val="444444"/>
                </a:solidFill>
                <a:latin typeface="Poppins" panose="00000500000000000000" pitchFamily="2" charset="0"/>
              </a:rPr>
              <a:t>Introduction to Pointers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8C27-017C-1570-1844-A8C288DF3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257" y="1004836"/>
            <a:ext cx="11629103" cy="5671267"/>
          </a:xfrm>
        </p:spPr>
        <p:txBody>
          <a:bodyPr/>
          <a:lstStyle/>
          <a:p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The pointers in C language refer to the variables that hold the addresses of different variables of </a:t>
            </a:r>
            <a:r>
              <a:rPr lang="en-GB" b="0" i="1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similar data types</a:t>
            </a:r>
          </a:p>
          <a:p>
            <a:pPr marL="0" indent="0">
              <a:buNone/>
            </a:pPr>
            <a:endParaRPr lang="en-GB" dirty="0">
              <a:solidFill>
                <a:srgbClr val="444444"/>
              </a:solidFill>
              <a:latin typeface="Poppins" panose="00000500000000000000" pitchFamily="2" charset="0"/>
            </a:endParaRPr>
          </a:p>
          <a:p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These variables could be of any type- char, int, function, array, or other pointers.</a:t>
            </a:r>
          </a:p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Let us look at an example where we define a pointer storing an integer’s address in a program.</a:t>
            </a:r>
          </a:p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int x = 10;</a:t>
            </a:r>
          </a:p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int* p = &amp;x;</a:t>
            </a:r>
          </a:p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Here, the variable p is of pointer type, and it is pointing towards the address of the x variable, which is of the integer type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1629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3146F-8222-663E-0232-3A2D85B92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0281"/>
          </a:xfrm>
        </p:spPr>
        <p:txBody>
          <a:bodyPr>
            <a:normAutofit fontScale="90000"/>
          </a:bodyPr>
          <a:lstStyle/>
          <a:p>
            <a:r>
              <a:rPr lang="en-IN" dirty="0"/>
              <a:t>Pointer Arithmetic  - Increment and Decrement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A404F-F4EF-935E-4FDE-FCF020A0E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973" y="1071716"/>
            <a:ext cx="11454581" cy="5525729"/>
          </a:xfrm>
        </p:spPr>
        <p:txBody>
          <a:bodyPr/>
          <a:lstStyle/>
          <a:p>
            <a:pPr algn="just"/>
            <a:r>
              <a:rPr lang="en-GB" dirty="0">
                <a:highlight>
                  <a:srgbClr val="FFFF00"/>
                </a:highlight>
              </a:rPr>
              <a:t>Increment</a:t>
            </a:r>
            <a:r>
              <a:rPr lang="en-GB" dirty="0"/>
              <a:t>: It is a condition that also comes under addition. When a pointer is incremented, it actually increments by the </a:t>
            </a:r>
            <a:r>
              <a:rPr lang="en-GB" dirty="0">
                <a:highlight>
                  <a:srgbClr val="FFFF00"/>
                </a:highlight>
              </a:rPr>
              <a:t>number equal to the size of the data type </a:t>
            </a:r>
            <a:r>
              <a:rPr lang="en-GB" dirty="0"/>
              <a:t>for which it is a pointer.</a:t>
            </a:r>
          </a:p>
          <a:p>
            <a:pPr algn="just"/>
            <a:endParaRPr lang="en-GB" dirty="0"/>
          </a:p>
          <a:p>
            <a:pPr marL="0" indent="0" algn="just">
              <a:buNone/>
            </a:pPr>
            <a:r>
              <a:rPr lang="en-GB" dirty="0">
                <a:highlight>
                  <a:srgbClr val="FFFF00"/>
                </a:highlight>
              </a:rPr>
              <a:t>Decrement: </a:t>
            </a:r>
            <a:r>
              <a:rPr lang="en-GB" dirty="0"/>
              <a:t>It is a condition that also comes under subtraction. When a pointer is decremented, </a:t>
            </a:r>
            <a:r>
              <a:rPr lang="en-GB" dirty="0">
                <a:highlight>
                  <a:srgbClr val="FFFF00"/>
                </a:highlight>
              </a:rPr>
              <a:t>it actually decrements by the number equal to the size of the data type for which it is a pointer</a:t>
            </a:r>
            <a:r>
              <a:rPr lang="en-GB" dirty="0"/>
              <a:t>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58679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3146F-8222-663E-0232-3A2D85B92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0281"/>
          </a:xfrm>
        </p:spPr>
        <p:txBody>
          <a:bodyPr>
            <a:normAutofit fontScale="90000"/>
          </a:bodyPr>
          <a:lstStyle/>
          <a:p>
            <a:r>
              <a:rPr lang="en-IN" dirty="0"/>
              <a:t>Pointer Arithmetic  - Increment and Decrement -Example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A404F-F4EF-935E-4FDE-FCF020A0E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973" y="1071716"/>
            <a:ext cx="11454581" cy="5525729"/>
          </a:xfrm>
        </p:spPr>
        <p:txBody>
          <a:bodyPr/>
          <a:lstStyle/>
          <a:p>
            <a:pPr algn="just"/>
            <a:r>
              <a:rPr lang="en-GB" dirty="0"/>
              <a:t>If an integer pointer that stores address 1000 is incremented, then it will increment by 4(size of an int), and the new address will point to 1004. While if a float type pointer is incremented then it will increment by 4(size of a float) and the new address will be 1004.</a:t>
            </a:r>
          </a:p>
          <a:p>
            <a:pPr algn="just"/>
            <a:r>
              <a:rPr lang="en-GB" dirty="0"/>
              <a:t>Decremented  - 996</a:t>
            </a:r>
          </a:p>
          <a:p>
            <a:pPr algn="just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0A6F66-13BA-1433-2A1F-6B985850B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544" y="3002613"/>
            <a:ext cx="6950042" cy="349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427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B6E2F43-29E9-49D9-91FC-E5FEFAAA7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4CE354-106E-2CCA-3B1C-4CB156751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45217"/>
            <a:ext cx="5580942" cy="4351338"/>
          </a:xfrm>
          <a:custGeom>
            <a:avLst/>
            <a:gdLst/>
            <a:ahLst/>
            <a:cxnLst/>
            <a:rect l="l" t="t" r="r" b="b"/>
            <a:pathLst>
              <a:path w="5580942" h="5519103">
                <a:moveTo>
                  <a:pt x="169765" y="0"/>
                </a:moveTo>
                <a:lnTo>
                  <a:pt x="5580942" y="0"/>
                </a:lnTo>
                <a:lnTo>
                  <a:pt x="5580942" y="5519103"/>
                </a:lnTo>
                <a:lnTo>
                  <a:pt x="9100" y="5519103"/>
                </a:lnTo>
                <a:lnTo>
                  <a:pt x="0" y="5474029"/>
                </a:lnTo>
                <a:lnTo>
                  <a:pt x="0" y="169765"/>
                </a:lnTo>
                <a:cubicBezTo>
                  <a:pt x="0" y="76006"/>
                  <a:pt x="76006" y="0"/>
                  <a:pt x="169765" y="0"/>
                </a:cubicBezTo>
                <a:close/>
              </a:path>
            </a:pathLst>
          </a:cu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8E63CC27-1C86-4653-8866-79C24C5C5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95924" y="1656147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3BA62E19-CD42-4C09-B825-844B4943D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87212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83146F-8222-663E-0232-3A2D85B92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/>
              <a:t>Pointer Arithmetic  - Subtraction  -Example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A404F-F4EF-935E-4FDE-FCF020A0E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969" y="1399746"/>
            <a:ext cx="5393361" cy="4351338"/>
          </a:xfrm>
        </p:spPr>
        <p:txBody>
          <a:bodyPr>
            <a:normAutofit/>
          </a:bodyPr>
          <a:lstStyle/>
          <a:p>
            <a:pPr algn="just"/>
            <a:r>
              <a:rPr lang="en-GB" sz="2200" dirty="0"/>
              <a:t>When a pointer is subtracted with an integer value, the value is first multiplied by the size of the data type and then subtracted from the pointer similar to addition.</a:t>
            </a:r>
          </a:p>
          <a:p>
            <a:r>
              <a:rPr lang="en-GB" sz="2200" dirty="0"/>
              <a:t>For Example:</a:t>
            </a:r>
          </a:p>
          <a:p>
            <a:pPr algn="just"/>
            <a:r>
              <a:rPr lang="en-GB" sz="2200" dirty="0"/>
              <a:t>Consider the example where the </a:t>
            </a:r>
            <a:r>
              <a:rPr lang="en-GB" sz="2200" dirty="0" err="1"/>
              <a:t>ptr</a:t>
            </a:r>
            <a:r>
              <a:rPr lang="en-GB" sz="2200" dirty="0"/>
              <a:t> is an integer pointer that stores 1000 as an address. If we subtract integer 5 from it using the expression, </a:t>
            </a:r>
            <a:r>
              <a:rPr lang="en-GB" sz="2200" dirty="0" err="1"/>
              <a:t>ptr</a:t>
            </a:r>
            <a:r>
              <a:rPr lang="en-GB" sz="2200" dirty="0"/>
              <a:t> = </a:t>
            </a:r>
            <a:r>
              <a:rPr lang="en-GB" sz="2200" dirty="0" err="1"/>
              <a:t>ptr</a:t>
            </a:r>
            <a:r>
              <a:rPr lang="en-GB" sz="2200" dirty="0"/>
              <a:t> – 5, then, the final address stored in the </a:t>
            </a:r>
            <a:r>
              <a:rPr lang="en-GB" sz="2200" dirty="0" err="1"/>
              <a:t>ptr</a:t>
            </a:r>
            <a:r>
              <a:rPr lang="en-GB" sz="2200" dirty="0"/>
              <a:t> will be </a:t>
            </a:r>
            <a:r>
              <a:rPr lang="en-GB" sz="2200" dirty="0" err="1"/>
              <a:t>ptr</a:t>
            </a:r>
            <a:r>
              <a:rPr lang="en-GB" sz="2200" dirty="0"/>
              <a:t> = 1000 – </a:t>
            </a:r>
            <a:r>
              <a:rPr lang="en-GB" sz="2200" dirty="0" err="1"/>
              <a:t>sizeof</a:t>
            </a:r>
            <a:r>
              <a:rPr lang="en-GB" sz="2200" dirty="0"/>
              <a:t>(int) * 5 = 980.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35953013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229E7-ECEF-734D-C9D7-EC737C4B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013" y="197977"/>
            <a:ext cx="10515600" cy="509946"/>
          </a:xfrm>
        </p:spPr>
        <p:txBody>
          <a:bodyPr>
            <a:normAutofit fontScale="90000"/>
          </a:bodyPr>
          <a:lstStyle/>
          <a:p>
            <a:r>
              <a:rPr lang="en-IN" dirty="0"/>
              <a:t>Passing Parameters to Functions using Pointers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8DED3-0A57-B599-A549-F5016AA4D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09" y="943897"/>
            <a:ext cx="11690555" cy="5584722"/>
          </a:xfrm>
        </p:spPr>
        <p:txBody>
          <a:bodyPr/>
          <a:lstStyle/>
          <a:p>
            <a:r>
              <a:rPr lang="en-GB" dirty="0"/>
              <a:t>How to declare a function which accepts a pointer as an argument?</a:t>
            </a:r>
          </a:p>
          <a:p>
            <a:r>
              <a:rPr lang="en-GB" dirty="0"/>
              <a:t>If a function wants to accept an address of an integer variable then the function declaration will be,</a:t>
            </a:r>
          </a:p>
          <a:p>
            <a:endParaRPr lang="en-GB" dirty="0"/>
          </a:p>
          <a:p>
            <a:pPr algn="ctr"/>
            <a:r>
              <a:rPr lang="en-GB" dirty="0" err="1">
                <a:highlight>
                  <a:srgbClr val="FFFF00"/>
                </a:highlight>
              </a:rPr>
              <a:t>return_type</a:t>
            </a:r>
            <a:r>
              <a:rPr lang="en-GB" dirty="0">
                <a:highlight>
                  <a:srgbClr val="FFFF00"/>
                </a:highlight>
              </a:rPr>
              <a:t> </a:t>
            </a:r>
            <a:r>
              <a:rPr lang="en-GB" dirty="0" err="1">
                <a:highlight>
                  <a:srgbClr val="FFFF00"/>
                </a:highlight>
              </a:rPr>
              <a:t>function_name</a:t>
            </a:r>
            <a:r>
              <a:rPr lang="en-GB" dirty="0">
                <a:highlight>
                  <a:srgbClr val="FFFF00"/>
                </a:highlight>
              </a:rPr>
              <a:t>(int*);</a:t>
            </a:r>
            <a:endParaRPr lang="en-IN" dirty="0">
              <a:highlight>
                <a:srgbClr val="FFFF00"/>
              </a:highlight>
            </a:endParaRPr>
          </a:p>
          <a:p>
            <a:r>
              <a:rPr lang="en-GB" dirty="0">
                <a:solidFill>
                  <a:srgbClr val="161616"/>
                </a:solidFill>
                <a:latin typeface="Open Sans" panose="020B0606030504020204" pitchFamily="34" charset="0"/>
              </a:rPr>
              <a:t>I</a:t>
            </a:r>
            <a:r>
              <a:rPr lang="en-GB" b="0" i="0" dirty="0">
                <a:solidFill>
                  <a:srgbClr val="161616"/>
                </a:solidFill>
                <a:effectLst/>
                <a:latin typeface="Open Sans" panose="020B0606030504020204" pitchFamily="34" charset="0"/>
              </a:rPr>
              <a:t>f we change the argument value in the function, it will modify the actual value of a variable.</a:t>
            </a:r>
            <a:endParaRPr lang="en-GB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24342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229E7-ECEF-734D-C9D7-EC737C4B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013" y="197977"/>
            <a:ext cx="10515600" cy="509946"/>
          </a:xfrm>
        </p:spPr>
        <p:txBody>
          <a:bodyPr>
            <a:normAutofit fontScale="90000"/>
          </a:bodyPr>
          <a:lstStyle/>
          <a:p>
            <a:r>
              <a:rPr lang="en-IN" dirty="0"/>
              <a:t>Passing Parameters to Functions using Pointers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241EB5-0876-6F2A-2570-24B564094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946" y="989061"/>
            <a:ext cx="5540220" cy="520504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FA5002-23F5-1B9B-46E2-CA8D4EA2C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722" y="854111"/>
            <a:ext cx="5344815" cy="520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88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B58D9-6326-0B8C-B805-1ED2EED49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929" y="266803"/>
            <a:ext cx="10515600" cy="647598"/>
          </a:xfrm>
        </p:spPr>
        <p:txBody>
          <a:bodyPr>
            <a:normAutofit fontScale="90000"/>
          </a:bodyPr>
          <a:lstStyle/>
          <a:p>
            <a:br>
              <a:rPr lang="en-IN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</a:br>
            <a:r>
              <a:rPr lang="en-IN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			Declaration of a Pointer</a:t>
            </a:r>
            <a:br>
              <a:rPr lang="en-IN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E8D29-AA6D-E1D3-C642-0B9BC48BF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928" y="914401"/>
            <a:ext cx="11776587" cy="5860025"/>
          </a:xfrm>
        </p:spPr>
        <p:txBody>
          <a:bodyPr/>
          <a:lstStyle/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The declaration of a pointer would take a form like this: 			</a:t>
            </a:r>
            <a:r>
              <a:rPr lang="en-GB" b="0" i="0" dirty="0" err="1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oppins" panose="00000500000000000000" pitchFamily="2" charset="0"/>
              </a:rPr>
              <a:t>data_type</a:t>
            </a:r>
            <a:r>
              <a:rPr lang="en-GB" b="0" i="0" dirty="0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oppins" panose="00000500000000000000" pitchFamily="2" charset="0"/>
              </a:rPr>
              <a:t> * </a:t>
            </a:r>
            <a:r>
              <a:rPr lang="en-GB" b="0" i="0" dirty="0" err="1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oppins" panose="00000500000000000000" pitchFamily="2" charset="0"/>
              </a:rPr>
              <a:t>name_of_pointer_variable</a:t>
            </a:r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;</a:t>
            </a:r>
          </a:p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Note that here,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The </a:t>
            </a:r>
            <a:r>
              <a:rPr lang="en-GB" b="0" i="0" dirty="0" err="1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data_type</a:t>
            </a:r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 refers to this pointer’s base type in the variable of C. It indicates which type of variable is the pointer pointing to in the code.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The asterisk ( * ) is used to declare a pointer. It is an </a:t>
            </a:r>
            <a:r>
              <a:rPr lang="en-GB" b="0" i="0" dirty="0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oppins" panose="00000500000000000000" pitchFamily="2" charset="0"/>
              </a:rPr>
              <a:t>indirection</a:t>
            </a:r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 operator, and it is the same asterisk that we use in multiplication.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44444"/>
                </a:solidFill>
                <a:highlight>
                  <a:srgbClr val="FFFF00"/>
                </a:highlight>
                <a:latin typeface="Poppins" panose="00000500000000000000" pitchFamily="2" charset="0"/>
              </a:rPr>
              <a:t>Example</a:t>
            </a:r>
          </a:p>
          <a:p>
            <a:pPr algn="l"/>
            <a:r>
              <a:rPr lang="en-IN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int *q; // a pointer q for int data type</a:t>
            </a:r>
          </a:p>
          <a:p>
            <a:pPr algn="l"/>
            <a:r>
              <a:rPr lang="en-IN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char *x; // a pointer x for char data type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7099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2C91-46D3-1DE1-0FB3-6E829BA5D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8604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 Initialization of a Pointer</a:t>
            </a:r>
            <a:br>
              <a:rPr lang="en-GB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91592-96CA-5967-6F87-47643BC19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805" y="766916"/>
            <a:ext cx="11680723" cy="5928852"/>
          </a:xfrm>
        </p:spPr>
        <p:txBody>
          <a:bodyPr/>
          <a:lstStyle/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Once we declare a pointer, we then initialise it just like the standard variables using an address of the variable.</a:t>
            </a:r>
          </a:p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 In case we don’t initialise the pointers in any C program and start using it directly, the results can be pretty unpredictable and potentially disastrous.</a:t>
            </a:r>
          </a:p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We use </a:t>
            </a:r>
            <a:r>
              <a:rPr lang="en-GB" b="0" i="0" dirty="0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oppins" panose="00000500000000000000" pitchFamily="2" charset="0"/>
              </a:rPr>
              <a:t>the &amp; (ampersand) </a:t>
            </a:r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operator to get the variable’s address in the program. </a:t>
            </a:r>
          </a:p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We place the &amp; just before that variable’s name whose address we require. Here is the syntax that we use for the initialisation of a pointer,</a:t>
            </a:r>
          </a:p>
          <a:p>
            <a:pPr algn="l"/>
            <a:r>
              <a:rPr lang="en-GB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Syntax of Pointer Initialization</a:t>
            </a:r>
          </a:p>
          <a:p>
            <a:pPr algn="l"/>
            <a:r>
              <a:rPr lang="en-GB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                                   pointer = &amp;variable;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4058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65517E6-731F-4E8F-9FC3-57499CC1D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024FDB6-ADEE-441F-BE33-7FBD2998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578600" cy="6858003"/>
          </a:xfrm>
          <a:custGeom>
            <a:avLst/>
            <a:gdLst>
              <a:gd name="connsiteX0" fmla="*/ 3840831 w 6450535"/>
              <a:gd name="connsiteY0" fmla="*/ 0 h 6858003"/>
              <a:gd name="connsiteX1" fmla="*/ 0 w 6450535"/>
              <a:gd name="connsiteY1" fmla="*/ 0 h 6858003"/>
              <a:gd name="connsiteX2" fmla="*/ 0 w 6450535"/>
              <a:gd name="connsiteY2" fmla="*/ 6858002 h 6858003"/>
              <a:gd name="connsiteX3" fmla="*/ 222478 w 6450535"/>
              <a:gd name="connsiteY3" fmla="*/ 6858002 h 6858003"/>
              <a:gd name="connsiteX4" fmla="*/ 222478 w 6450535"/>
              <a:gd name="connsiteY4" fmla="*/ 6858003 h 6858003"/>
              <a:gd name="connsiteX5" fmla="*/ 6450535 w 6450535"/>
              <a:gd name="connsiteY5" fmla="*/ 6858003 h 6858003"/>
              <a:gd name="connsiteX6" fmla="*/ 6450535 w 6450535"/>
              <a:gd name="connsiteY6" fmla="*/ 1 h 6858003"/>
              <a:gd name="connsiteX7" fmla="*/ 3840836 w 6450535"/>
              <a:gd name="connsiteY7" fmla="*/ 1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50535" h="6858003">
                <a:moveTo>
                  <a:pt x="3840831" y="0"/>
                </a:moveTo>
                <a:lnTo>
                  <a:pt x="0" y="0"/>
                </a:lnTo>
                <a:lnTo>
                  <a:pt x="0" y="6858002"/>
                </a:lnTo>
                <a:lnTo>
                  <a:pt x="222478" y="6858002"/>
                </a:lnTo>
                <a:lnTo>
                  <a:pt x="222478" y="6858003"/>
                </a:lnTo>
                <a:lnTo>
                  <a:pt x="6450535" y="6858003"/>
                </a:lnTo>
                <a:lnTo>
                  <a:pt x="6450535" y="1"/>
                </a:lnTo>
                <a:lnTo>
                  <a:pt x="384083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2974408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32C91-46D3-1DE1-0FB3-6E829BA5D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95509"/>
            <a:ext cx="5271106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 Initialization of a Pointer -Example</a:t>
            </a:r>
            <a:br>
              <a:rPr lang="en-US" sz="51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1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B67C32-0F16-7FF8-D872-7DB02440A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159" y="4709534"/>
            <a:ext cx="5096871" cy="1554546"/>
          </a:xfrm>
          <a:custGeom>
            <a:avLst/>
            <a:gdLst/>
            <a:ahLst/>
            <a:cxnLst/>
            <a:rect l="l" t="t" r="r" b="b"/>
            <a:pathLst>
              <a:path w="5096871" h="3143436">
                <a:moveTo>
                  <a:pt x="75600" y="0"/>
                </a:moveTo>
                <a:lnTo>
                  <a:pt x="5021271" y="0"/>
                </a:lnTo>
                <a:cubicBezTo>
                  <a:pt x="5063024" y="0"/>
                  <a:pt x="5096871" y="33847"/>
                  <a:pt x="5096871" y="75600"/>
                </a:cubicBezTo>
                <a:lnTo>
                  <a:pt x="5096871" y="3067836"/>
                </a:lnTo>
                <a:cubicBezTo>
                  <a:pt x="5096871" y="3109589"/>
                  <a:pt x="5063024" y="3143436"/>
                  <a:pt x="5021271" y="3143436"/>
                </a:cubicBezTo>
                <a:lnTo>
                  <a:pt x="75600" y="3143436"/>
                </a:lnTo>
                <a:cubicBezTo>
                  <a:pt x="33847" y="3143436"/>
                  <a:pt x="0" y="3109589"/>
                  <a:pt x="0" y="3067836"/>
                </a:cubicBezTo>
                <a:lnTo>
                  <a:pt x="0" y="75600"/>
                </a:lnTo>
                <a:cubicBezTo>
                  <a:pt x="0" y="33847"/>
                  <a:pt x="33847" y="0"/>
                  <a:pt x="75600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186" y="5486807"/>
            <a:ext cx="491961" cy="49196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323024-DB3F-625F-EAEA-35BCB56023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66358" y="92527"/>
            <a:ext cx="5096871" cy="3336473"/>
          </a:xfrm>
          <a:custGeom>
            <a:avLst/>
            <a:gdLst/>
            <a:ahLst/>
            <a:cxnLst/>
            <a:rect l="l" t="t" r="r" b="b"/>
            <a:pathLst>
              <a:path w="5096871" h="3143436">
                <a:moveTo>
                  <a:pt x="75600" y="0"/>
                </a:moveTo>
                <a:lnTo>
                  <a:pt x="5021271" y="0"/>
                </a:lnTo>
                <a:cubicBezTo>
                  <a:pt x="5063024" y="0"/>
                  <a:pt x="5096871" y="33847"/>
                  <a:pt x="5096871" y="75600"/>
                </a:cubicBezTo>
                <a:lnTo>
                  <a:pt x="5096871" y="3067836"/>
                </a:lnTo>
                <a:cubicBezTo>
                  <a:pt x="5096871" y="3109589"/>
                  <a:pt x="5063024" y="3143436"/>
                  <a:pt x="5021271" y="3143436"/>
                </a:cubicBezTo>
                <a:lnTo>
                  <a:pt x="75600" y="3143436"/>
                </a:lnTo>
                <a:cubicBezTo>
                  <a:pt x="33847" y="3143436"/>
                  <a:pt x="0" y="3109589"/>
                  <a:pt x="0" y="3067836"/>
                </a:cubicBezTo>
                <a:lnTo>
                  <a:pt x="0" y="75600"/>
                </a:lnTo>
                <a:cubicBezTo>
                  <a:pt x="0" y="33847"/>
                  <a:pt x="33847" y="0"/>
                  <a:pt x="756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3169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Freeform: Shape 1030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3" name="Arc 1032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AA8FD47-C40B-1C6F-643A-06CAE5CD109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3" b="50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Rectangle 1036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E27CB-8826-8747-DEAA-63BAEAAD6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Pointers- Expressions</a:t>
            </a:r>
          </a:p>
        </p:txBody>
      </p:sp>
    </p:spTree>
    <p:extLst>
      <p:ext uri="{BB962C8B-B14F-4D97-AF65-F5344CB8AC3E}">
        <p14:creationId xmlns:p14="http://schemas.microsoft.com/office/powerpoint/2010/main" val="1796568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Freeform: Shape 2054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7" name="Arc 2056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DCA10B-14E1-4028-FC72-43E2C39F959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7" b="442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1" name="Rectangle 206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72F570-DC8C-AE44-4C20-0EA4C03B6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 u="sng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Arithmetic Operators 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940739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Freeform: Shape 207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81" name="Arc 208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BE82852C-4755-D122-DD06-853D2D8FAD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44" r="33073" b="1"/>
          <a:stretch/>
        </p:blipFill>
        <p:spPr>
          <a:xfrm>
            <a:off x="5101771" y="10"/>
            <a:ext cx="7094361" cy="6857989"/>
          </a:xfrm>
          <a:prstGeom prst="rect">
            <a:avLst/>
          </a:prstGeom>
        </p:spPr>
      </p:pic>
      <p:sp>
        <p:nvSpPr>
          <p:cNvPr id="2083" name="Rectangle 2082">
            <a:extLst>
              <a:ext uri="{FF2B5EF4-FFF2-40B4-BE49-F238E27FC236}">
                <a16:creationId xmlns:a16="http://schemas.microsoft.com/office/drawing/2014/main" id="{A34066D6-1B59-4642-A86D-39464CEE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527208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85" name="Arc 2084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1718653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72F570-DC8C-AE44-4C20-0EA4C03B6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95509"/>
            <a:ext cx="4092525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i="0" u="sng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Arithmetic Operators </a:t>
            </a:r>
            <a:endParaRPr lang="en-US" sz="6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87" name="Oval 2086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186" y="4626633"/>
            <a:ext cx="491961" cy="49196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89" name="Rectangle 2088">
            <a:extLst>
              <a:ext uri="{FF2B5EF4-FFF2-40B4-BE49-F238E27FC236}">
                <a16:creationId xmlns:a16="http://schemas.microsoft.com/office/drawing/2014/main" id="{CBF9EBB4-5078-47B2-AAA0-DF4A88D8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7932" y="5011563"/>
            <a:ext cx="731558" cy="731558"/>
          </a:xfrm>
          <a:prstGeom prst="rect">
            <a:avLst/>
          </a:prstGeom>
          <a:noFill/>
          <a:ln w="127000">
            <a:solidFill>
              <a:schemeClr val="accent2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1681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294DA-0C00-6972-4485-065D5E868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9946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RELATIONAL OPERATORS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26C528C-BA68-6EF3-0D10-7ECFFD338A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03" y="1137367"/>
            <a:ext cx="6833520" cy="450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D58068-CEAE-1106-4DF1-300EB2305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732" y="2583107"/>
            <a:ext cx="2742294" cy="13497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012331-264C-C54D-509C-0C3C7FFA7F65}"/>
              </a:ext>
            </a:extLst>
          </p:cNvPr>
          <p:cNvSpPr txBox="1"/>
          <p:nvPr/>
        </p:nvSpPr>
        <p:spPr>
          <a:xfrm>
            <a:off x="5885060" y="57952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b="1" i="0" dirty="0">
                <a:effectLst/>
                <a:latin typeface="Nunito" pitchFamily="2" charset="0"/>
              </a:rPr>
              <a:t>The value of the relational expression is either 0 or 1 that is false or true. The expression will return value 1 if the expression is true and it’ll return value 0 if false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948614810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AnalogousFromLightSeed_2SEEDS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939</TotalTime>
  <Words>1081</Words>
  <Application>Microsoft Office PowerPoint</Application>
  <PresentationFormat>Widescreen</PresentationFormat>
  <Paragraphs>93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__Source_Sans_Pro_fea366</vt:lpstr>
      <vt:lpstr>Arial</vt:lpstr>
      <vt:lpstr>Avenir Next LT Pro</vt:lpstr>
      <vt:lpstr>Calibri</vt:lpstr>
      <vt:lpstr>Nunito</vt:lpstr>
      <vt:lpstr>Open Sans</vt:lpstr>
      <vt:lpstr>Poppins</vt:lpstr>
      <vt:lpstr>Tw Cen MT</vt:lpstr>
      <vt:lpstr>ShapesVTI</vt:lpstr>
      <vt:lpstr>Pointers</vt:lpstr>
      <vt:lpstr>Introduction to Pointers</vt:lpstr>
      <vt:lpstr>    Declaration of a Pointer </vt:lpstr>
      <vt:lpstr> Initialization of a Pointer </vt:lpstr>
      <vt:lpstr> Initialization of a Pointer -Example </vt:lpstr>
      <vt:lpstr>Pointers- Expressions</vt:lpstr>
      <vt:lpstr>Arithmetic Operators </vt:lpstr>
      <vt:lpstr>Arithmetic Operators </vt:lpstr>
      <vt:lpstr>RELATIONAL OPERATORS</vt:lpstr>
      <vt:lpstr>Assignment Operators</vt:lpstr>
      <vt:lpstr>Bitwise Operators</vt:lpstr>
      <vt:lpstr>Unary Operators </vt:lpstr>
      <vt:lpstr>Conditional Operators</vt:lpstr>
      <vt:lpstr>Example Program</vt:lpstr>
      <vt:lpstr>Null Pointer </vt:lpstr>
      <vt:lpstr>Use of Null Pointer </vt:lpstr>
      <vt:lpstr>Pointers – Arithmetic </vt:lpstr>
      <vt:lpstr>Pointer Arithmetic (Addition)</vt:lpstr>
      <vt:lpstr>Pointer Arithmetic (Addition)-Example</vt:lpstr>
      <vt:lpstr>Pointer Arithmetic  - Increment and Decrement </vt:lpstr>
      <vt:lpstr>Pointer Arithmetic  - Increment and Decrement -Example</vt:lpstr>
      <vt:lpstr>Pointer Arithmetic  - Subtraction  -Example</vt:lpstr>
      <vt:lpstr>Passing Parameters to Functions using Pointers</vt:lpstr>
      <vt:lpstr>Passing Parameters to Functions using Pointers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Pointers</dc:title>
  <dc:creator>Somesh Nandi</dc:creator>
  <cp:lastModifiedBy>Somesh Nandi</cp:lastModifiedBy>
  <cp:revision>1</cp:revision>
  <dcterms:created xsi:type="dcterms:W3CDTF">2023-08-23T14:18:02Z</dcterms:created>
  <dcterms:modified xsi:type="dcterms:W3CDTF">2023-08-24T05:57:15Z</dcterms:modified>
</cp:coreProperties>
</file>

<file path=docProps/thumbnail.jpeg>
</file>